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chivo Black" panose="020B0A03020202020B04" pitchFamily="34" charset="77"/>
      <p:regular r:id="rId17"/>
    </p:embeddedFont>
    <p:embeddedFont>
      <p:font typeface="DIN Next Condensed Italics" panose="020B0506020203090203" pitchFamily="34" charset="77"/>
      <p:regular r:id="rId18"/>
      <p:italic r:id="rId19"/>
    </p:embeddedFont>
    <p:embeddedFont>
      <p:font typeface="JetBrains Mono" panose="02010509020102050004" pitchFamily="49" charset="0"/>
      <p:regular r:id="rId20"/>
    </p:embeddedFont>
    <p:embeddedFont>
      <p:font typeface="Maragsa" pitchFamily="2" charset="0"/>
      <p:regular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Montserrat Bold" pitchFamily="2" charset="77"/>
      <p:regular r:id="rId26"/>
      <p:bold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806030504020204" pitchFamily="34" charset="0"/>
      <p:regular r:id="rId32"/>
      <p:bold r:id="rId33"/>
    </p:embeddedFont>
    <p:embeddedFont>
      <p:font typeface="Open Sauce Bold" pitchFamily="2" charset="77"/>
      <p:regular r:id="rId34"/>
      <p:bold r:id="rId35"/>
    </p:embeddedFont>
    <p:embeddedFont>
      <p:font typeface="Oswald" pitchFamily="2" charset="77"/>
      <p:regular r:id="rId36"/>
      <p:bold r:id="rId37"/>
    </p:embeddedFont>
    <p:embeddedFont>
      <p:font typeface="Oswald Bold" pitchFamily="2" charset="7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 autoAdjust="0"/>
    <p:restoredTop sz="94601" autoAdjust="0"/>
  </p:normalViewPr>
  <p:slideViewPr>
    <p:cSldViewPr>
      <p:cViewPr varScale="1">
        <p:scale>
          <a:sx n="70" d="100"/>
          <a:sy n="70" d="100"/>
        </p:scale>
        <p:origin x="936" y="216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🌍 ¿Qué es el Reino de Dios?</a:t>
            </a:r>
          </a:p>
          <a:p>
            <a:r>
              <a:rPr lang="en-US"/>
              <a:t>El Reino de Dios es el gobierno justo y soberano de Dios sobre toda su creación.</a:t>
            </a:r>
          </a:p>
          <a:p>
            <a:endParaRPr lang="en-US"/>
          </a:p>
          <a:p>
            <a:r>
              <a:rPr lang="en-US"/>
              <a:t>No es un país o un territorio físico, sino una realidad espiritual que se manifiesta cuando las personas viven bajo la autoridad de Dios, siguiendo los valores que enseñó Jesús: amor, justicia, verdad, perdón y paz.</a:t>
            </a:r>
          </a:p>
          <a:p>
            <a:endParaRPr lang="en-US"/>
          </a:p>
          <a:p>
            <a:r>
              <a:rPr lang="en-US"/>
              <a:t>Jesús enseñó que el Reino comienza en el corazón de las personas y se expresa en sus acciones cotidianas, afectando su familia, comunidad y sociedad.</a:t>
            </a:r>
          </a:p>
          <a:p>
            <a:endParaRPr lang="en-US"/>
          </a:p>
          <a:p>
            <a:r>
              <a:rPr lang="en-US"/>
              <a:t>✅ ¿Por qué es importante?</a:t>
            </a:r>
          </a:p>
          <a:p>
            <a:r>
              <a:rPr lang="en-US"/>
              <a:t>Para quienes creen en Jesús, vivir bajo el Reino de Dios significa reconocer su autoridad y dejar que su voluntad guíe cada área de la vida.</a:t>
            </a:r>
          </a:p>
          <a:p>
            <a:endParaRPr lang="en-US"/>
          </a:p>
          <a:p>
            <a:r>
              <a:rPr lang="en-US"/>
              <a:t>Pero incluso quienes no comparten esa fe pueden reconocer que los valores del Reino ayudan a construir relaciones más justas, pacíficas y compasivas.</a:t>
            </a:r>
          </a:p>
          <a:p>
            <a:endParaRPr lang="en-US"/>
          </a:p>
          <a:p>
            <a:r>
              <a:rPr lang="en-US"/>
              <a:t>El Reino de Dios no solo transforma vidas individuales, sino también la forma en que convivimos como sociedad.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29711" r="-2971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191521" y="3349077"/>
            <a:ext cx="9904959" cy="3588846"/>
            <a:chOff x="0" y="0"/>
            <a:chExt cx="2608713" cy="945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237583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41321" y="4130049"/>
            <a:ext cx="9405358" cy="21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5"/>
              </a:lnSpc>
            </a:pPr>
            <a:r>
              <a:rPr lang="en-US" sz="12300" spc="172">
                <a:solidFill>
                  <a:srgbClr val="040506"/>
                </a:solidFill>
                <a:latin typeface="Archivo Black"/>
                <a:ea typeface="Archivo Black"/>
                <a:cs typeface="Archivo Black"/>
                <a:sym typeface="Archivo Black"/>
              </a:rPr>
              <a:t>CRISTO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71449" y="3464745"/>
            <a:ext cx="7345101" cy="89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spc="74">
                <a:solidFill>
                  <a:srgbClr val="040506"/>
                </a:solidFill>
                <a:latin typeface="Archivo Black"/>
                <a:ea typeface="Archivo Black"/>
                <a:cs typeface="Archivo Black"/>
                <a:sym typeface="Archivo Black"/>
              </a:rPr>
              <a:t>EL REINO DE DIOS: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41321" y="6191962"/>
            <a:ext cx="9497482" cy="343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</a:pPr>
            <a:r>
              <a:rPr lang="en-US" sz="2053" b="1" spc="108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 NUEVO NACIMIENTO Y LA ENTRADA AL REINO DE DIOS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0131" y="9258300"/>
            <a:ext cx="4828004" cy="1028700"/>
            <a:chOff x="0" y="0"/>
            <a:chExt cx="1271573" cy="2709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1573" cy="270933"/>
            </a:xfrm>
            <a:custGeom>
              <a:avLst/>
              <a:gdLst/>
              <a:ahLst/>
              <a:cxnLst/>
              <a:rect l="l" t="t" r="r" b="b"/>
              <a:pathLst>
                <a:path w="1271573" h="270933">
                  <a:moveTo>
                    <a:pt x="81781" y="0"/>
                  </a:moveTo>
                  <a:lnTo>
                    <a:pt x="1189792" y="0"/>
                  </a:lnTo>
                  <a:cubicBezTo>
                    <a:pt x="1211482" y="0"/>
                    <a:pt x="1232283" y="8616"/>
                    <a:pt x="1247620" y="23953"/>
                  </a:cubicBezTo>
                  <a:cubicBezTo>
                    <a:pt x="1262957" y="39290"/>
                    <a:pt x="1271573" y="60091"/>
                    <a:pt x="1271573" y="81781"/>
                  </a:cubicBezTo>
                  <a:lnTo>
                    <a:pt x="1271573" y="189153"/>
                  </a:lnTo>
                  <a:cubicBezTo>
                    <a:pt x="1271573" y="210842"/>
                    <a:pt x="1262957" y="231643"/>
                    <a:pt x="1247620" y="246980"/>
                  </a:cubicBezTo>
                  <a:cubicBezTo>
                    <a:pt x="1232283" y="262317"/>
                    <a:pt x="1211482" y="270933"/>
                    <a:pt x="1189792" y="270933"/>
                  </a:cubicBezTo>
                  <a:lnTo>
                    <a:pt x="81781" y="270933"/>
                  </a:lnTo>
                  <a:cubicBezTo>
                    <a:pt x="36614" y="270933"/>
                    <a:pt x="0" y="234319"/>
                    <a:pt x="0" y="189153"/>
                  </a:cubicBezTo>
                  <a:lnTo>
                    <a:pt x="0" y="81781"/>
                  </a:lnTo>
                  <a:cubicBezTo>
                    <a:pt x="0" y="60091"/>
                    <a:pt x="8616" y="39290"/>
                    <a:pt x="23953" y="23953"/>
                  </a:cubicBezTo>
                  <a:cubicBezTo>
                    <a:pt x="39290" y="8616"/>
                    <a:pt x="60091" y="0"/>
                    <a:pt x="817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71573" cy="289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7509" y="9476138"/>
            <a:ext cx="2245963" cy="646757"/>
          </a:xfrm>
          <a:custGeom>
            <a:avLst/>
            <a:gdLst/>
            <a:ahLst/>
            <a:cxnLst/>
            <a:rect l="l" t="t" r="r" b="b"/>
            <a:pathLst>
              <a:path w="2245963" h="646757">
                <a:moveTo>
                  <a:pt x="0" y="0"/>
                </a:moveTo>
                <a:lnTo>
                  <a:pt x="2245963" y="0"/>
                </a:lnTo>
                <a:lnTo>
                  <a:pt x="2245963" y="646757"/>
                </a:lnTo>
                <a:lnTo>
                  <a:pt x="0" y="646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44343" b="-4662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5349" y="9556617"/>
            <a:ext cx="1996753" cy="43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564">
                <a:solidFill>
                  <a:srgbClr val="2655FE"/>
                </a:solidFill>
                <a:latin typeface="Open Sans"/>
                <a:ea typeface="Open Sans"/>
                <a:cs typeface="Open Sans"/>
                <a:sym typeface="Open Sans"/>
              </a:rPr>
              <a:t>Un aporte 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D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77" b="-31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777" b="-30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31559" y="5344818"/>
            <a:ext cx="13732987" cy="140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8"/>
              </a:lnSpc>
            </a:pPr>
            <a:r>
              <a:rPr lang="en-US" sz="9238" i="1" spc="803">
                <a:solidFill>
                  <a:srgbClr val="FFFFFF"/>
                </a:solidFill>
                <a:latin typeface="DIN Next Condensed Italics"/>
                <a:ea typeface="DIN Next Condensed Italics"/>
                <a:cs typeface="DIN Next Condensed Italics"/>
                <a:sym typeface="DIN Next Condensed Italics"/>
              </a:rPr>
              <a:t>¿QUÉ ES UN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03290" y="6598100"/>
            <a:ext cx="7949846" cy="29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1"/>
              </a:lnSpc>
            </a:pPr>
            <a:r>
              <a:rPr lang="en-US" sz="12818">
                <a:solidFill>
                  <a:srgbClr val="FFFFFF"/>
                </a:solidFill>
                <a:latin typeface="Maragsa"/>
                <a:ea typeface="Maragsa"/>
                <a:cs typeface="Maragsa"/>
                <a:sym typeface="Maragsa"/>
              </a:rPr>
              <a:t>nuevo nacimient0?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915" b="-20167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EN NUEVO NACIMIENTO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808" y="4989973"/>
            <a:ext cx="14627217" cy="344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Experiencia espiritual.</a:t>
            </a:r>
          </a:p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es volver a nacer físicamente.</a:t>
            </a:r>
          </a:p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 comenzar una nueva vida guiada por el Espíritu Santo.</a:t>
            </a:r>
          </a:p>
          <a:p>
            <a:pPr algn="l">
              <a:lnSpc>
                <a:spcPts val="4616"/>
              </a:lnSpc>
            </a:pPr>
            <a:endParaRPr lang="en-US" sz="3345" b="1" spc="177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616"/>
              </a:lnSpc>
            </a:pPr>
            <a:endParaRPr lang="en-US" sz="3345" b="1" spc="177">
              <a:solidFill>
                <a:srgbClr val="231F2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915" b="-20167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EN NUEVO NACIMIENTO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0FA676-AB76-65DD-8292-026131E0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06" y="4692449"/>
            <a:ext cx="14455676" cy="41654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17220" y="4645326"/>
            <a:ext cx="7053560" cy="165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>
                <a:solidFill>
                  <a:srgbClr val="2655FE"/>
                </a:solidFill>
                <a:latin typeface="Oswald"/>
                <a:ea typeface="Oswald"/>
                <a:cs typeface="Oswald"/>
                <a:sym typeface="Oswald"/>
              </a:rPr>
              <a:t>ACTIVIDAD  GRUPAL O INDIVIDUAL</a:t>
            </a:r>
          </a:p>
          <a:p>
            <a:pPr algn="ctr">
              <a:lnSpc>
                <a:spcPts val="10822"/>
              </a:lnSpc>
            </a:pPr>
            <a:r>
              <a:rPr lang="en-US" sz="6893">
                <a:solidFill>
                  <a:srgbClr val="2655F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6893" b="1">
                <a:solidFill>
                  <a:srgbClr val="2655FE"/>
                </a:solidFill>
                <a:latin typeface="Oswald Bold"/>
                <a:ea typeface="Oswald Bold"/>
                <a:cs typeface="Oswald Bold"/>
                <a:sym typeface="Oswald Bold"/>
              </a:rPr>
              <a:t>RENACIDOS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962" r="-438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91672" y="4661017"/>
            <a:ext cx="1828744" cy="18287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8839" y="5164635"/>
            <a:ext cx="1554411" cy="907388"/>
          </a:xfrm>
          <a:custGeom>
            <a:avLst/>
            <a:gdLst/>
            <a:ahLst/>
            <a:cxnLst/>
            <a:rect l="l" t="t" r="r" b="b"/>
            <a:pathLst>
              <a:path w="1554411" h="907388">
                <a:moveTo>
                  <a:pt x="0" y="0"/>
                </a:moveTo>
                <a:lnTo>
                  <a:pt x="1554411" y="0"/>
                </a:lnTo>
                <a:lnTo>
                  <a:pt x="1554411" y="907388"/>
                </a:lnTo>
                <a:lnTo>
                  <a:pt x="0" y="90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2067" y="4372459"/>
            <a:ext cx="9633256" cy="425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Comprender que entrar al Reino de Dios implica un cambio interior reflejado en la vida, el carácter y el servicio a los demás, a partir de textos bíblicos sobre el nuevo nacimiento, mediante una reflexión personal y una acción práctica.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22031" y="1304859"/>
            <a:ext cx="7416941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OBJETIVO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962" r="-438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91672" y="4661017"/>
            <a:ext cx="1828744" cy="18287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8839" y="5164635"/>
            <a:ext cx="1554411" cy="907388"/>
          </a:xfrm>
          <a:custGeom>
            <a:avLst/>
            <a:gdLst/>
            <a:ahLst/>
            <a:cxnLst/>
            <a:rect l="l" t="t" r="r" b="b"/>
            <a:pathLst>
              <a:path w="1554411" h="907388">
                <a:moveTo>
                  <a:pt x="0" y="0"/>
                </a:moveTo>
                <a:lnTo>
                  <a:pt x="1554411" y="0"/>
                </a:lnTo>
                <a:lnTo>
                  <a:pt x="1554411" y="907388"/>
                </a:lnTo>
                <a:lnTo>
                  <a:pt x="0" y="90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2067" y="4372459"/>
            <a:ext cx="9633256" cy="425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Comprender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entrar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al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Reino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Dios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implica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cambio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interior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reflejado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vida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carácter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servicio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demás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a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partir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textos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bíblicos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sobre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nuevo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nacimiento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mediante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reflexión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personal y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acción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práctica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22031" y="1304859"/>
            <a:ext cx="7416941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OBJETIVO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C1BEFA-A1EF-AD02-36B9-99A5BCBBFC45}"/>
              </a:ext>
            </a:extLst>
          </p:cNvPr>
          <p:cNvSpPr txBox="1"/>
          <p:nvPr/>
        </p:nvSpPr>
        <p:spPr>
          <a:xfrm>
            <a:off x="5334000" y="495883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https://</a:t>
            </a:r>
            <a:r>
              <a:rPr lang="es-CL" dirty="0" err="1"/>
              <a:t>www.youtube.com</a:t>
            </a:r>
            <a:r>
              <a:rPr lang="es-CL" dirty="0"/>
              <a:t>/</a:t>
            </a:r>
            <a:r>
              <a:rPr lang="es-CL" dirty="0" err="1"/>
              <a:t>watch?v</a:t>
            </a:r>
            <a:r>
              <a:rPr lang="es-CL" dirty="0"/>
              <a:t>=GrY4RRugZAY&amp;t=33s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8B0ACABF-6EF5-E516-B649-67551C912C4C}"/>
              </a:ext>
            </a:extLst>
          </p:cNvPr>
          <p:cNvSpPr txBox="1"/>
          <p:nvPr/>
        </p:nvSpPr>
        <p:spPr>
          <a:xfrm>
            <a:off x="3810000" y="1943100"/>
            <a:ext cx="9633256" cy="241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Descarga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inserta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video.</a:t>
            </a:r>
          </a:p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-ES_tradnl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es que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vean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video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sobre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proceso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oruga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combierte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spc="343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3500" spc="343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mariposa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02596" y="1288910"/>
            <a:ext cx="10682808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cambió en el video?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49408" y="7056095"/>
            <a:ext cx="13411091" cy="220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0"/>
              </a:lnSpc>
              <a:spcBef>
                <a:spcPct val="0"/>
              </a:spcBef>
            </a:pPr>
            <a:r>
              <a:rPr lang="en-US" sz="674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¿Cómo sería la vida después de esa transformación?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D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0324" y="5824673"/>
            <a:ext cx="6697676" cy="4462327"/>
          </a:xfrm>
          <a:custGeom>
            <a:avLst/>
            <a:gdLst/>
            <a:ahLst/>
            <a:cxnLst/>
            <a:rect l="l" t="t" r="r" b="b"/>
            <a:pathLst>
              <a:path w="6697676" h="4462327">
                <a:moveTo>
                  <a:pt x="0" y="0"/>
                </a:moveTo>
                <a:lnTo>
                  <a:pt x="6697676" y="0"/>
                </a:lnTo>
                <a:lnTo>
                  <a:pt x="6697676" y="4462327"/>
                </a:lnTo>
                <a:lnTo>
                  <a:pt x="0" y="4462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60607" y="1741888"/>
            <a:ext cx="11649296" cy="396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3"/>
              </a:lnSpc>
            </a:pPr>
            <a:r>
              <a:rPr lang="en-US" sz="565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“Hoy hablaremos de una transformación interior que, según la Biblia, es necesaria para entrar en el Reino de Dios.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 rot="-5400000">
            <a:off x="-755227" y="4384052"/>
            <a:ext cx="7361504" cy="65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2"/>
              </a:lnSpc>
            </a:pPr>
            <a:r>
              <a:rPr lang="en-US" sz="5176" spc="1066">
                <a:solidFill>
                  <a:srgbClr val="00000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RECORDEMOS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D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8387"/>
            <a:ext cx="18456985" cy="10440416"/>
          </a:xfrm>
          <a:custGeom>
            <a:avLst/>
            <a:gdLst/>
            <a:ahLst/>
            <a:cxnLst/>
            <a:rect l="l" t="t" r="r" b="b"/>
            <a:pathLst>
              <a:path w="18456985" h="10440416">
                <a:moveTo>
                  <a:pt x="0" y="0"/>
                </a:moveTo>
                <a:lnTo>
                  <a:pt x="18456985" y="0"/>
                </a:lnTo>
                <a:lnTo>
                  <a:pt x="18456985" y="10440415"/>
                </a:lnTo>
                <a:lnTo>
                  <a:pt x="0" y="1044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91" b="-8891"/>
            </a:stretch>
          </a:blipFill>
        </p:spPr>
      </p:sp>
      <p:sp>
        <p:nvSpPr>
          <p:cNvPr id="3" name="TextBox 3"/>
          <p:cNvSpPr txBox="1"/>
          <p:nvPr/>
        </p:nvSpPr>
        <p:spPr>
          <a:xfrm rot="277556">
            <a:off x="2022191" y="4440385"/>
            <a:ext cx="13732987" cy="140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8"/>
              </a:lnSpc>
            </a:pPr>
            <a:r>
              <a:rPr lang="en-US" sz="9238" i="1" spc="803">
                <a:solidFill>
                  <a:srgbClr val="010101"/>
                </a:solidFill>
                <a:latin typeface="DIN Next Condensed Italics"/>
                <a:ea typeface="DIN Next Condensed Italics"/>
                <a:cs typeface="DIN Next Condensed Italics"/>
                <a:sym typeface="DIN Next Condensed Italics"/>
              </a:rPr>
              <a:t>¿QUÉ ES EL</a:t>
            </a:r>
          </a:p>
        </p:txBody>
      </p:sp>
      <p:sp>
        <p:nvSpPr>
          <p:cNvPr id="4" name="TextBox 4"/>
          <p:cNvSpPr txBox="1"/>
          <p:nvPr/>
        </p:nvSpPr>
        <p:spPr>
          <a:xfrm rot="277556">
            <a:off x="2312398" y="6170411"/>
            <a:ext cx="13638622" cy="12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9999">
                <a:solidFill>
                  <a:srgbClr val="102F76"/>
                </a:solidFill>
                <a:latin typeface="Maragsa"/>
                <a:ea typeface="Maragsa"/>
                <a:cs typeface="Maragsa"/>
                <a:sym typeface="Maragsa"/>
              </a:rPr>
              <a:t>reino de Dios?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111" b="-961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¿QUÉ ES EL REINO DE DIOS?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808" y="4980448"/>
            <a:ext cx="15363852" cy="445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4199" spc="222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No es un lugar físico.</a:t>
            </a:r>
          </a:p>
          <a:p>
            <a:pPr algn="ctr">
              <a:lnSpc>
                <a:spcPts val="5795"/>
              </a:lnSpc>
            </a:pPr>
            <a:r>
              <a:rPr lang="en-US" sz="4199" spc="222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Es el gobierno de Dios sobre la vida de las personas.</a:t>
            </a:r>
          </a:p>
          <a:p>
            <a:pPr algn="ctr">
              <a:lnSpc>
                <a:spcPts val="5795"/>
              </a:lnSpc>
            </a:pPr>
            <a:r>
              <a:rPr lang="en-US" sz="4199" spc="222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 vive con justicia, amor, perdón y paz.</a:t>
            </a:r>
          </a:p>
          <a:p>
            <a:pPr algn="ctr">
              <a:lnSpc>
                <a:spcPts val="4829"/>
              </a:lnSpc>
            </a:pPr>
            <a:endParaRPr lang="en-US" sz="4199" spc="222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553"/>
              </a:lnSpc>
            </a:pPr>
            <a:endParaRPr lang="en-US" sz="4199" spc="222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endParaRPr lang="en-US" sz="4199" spc="222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endParaRPr lang="en-US" sz="4199" spc="222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168" y="670606"/>
            <a:ext cx="11617180" cy="2321085"/>
            <a:chOff x="0" y="0"/>
            <a:chExt cx="3059669" cy="6113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9669" cy="611315"/>
            </a:xfrm>
            <a:custGeom>
              <a:avLst/>
              <a:gdLst/>
              <a:ahLst/>
              <a:cxnLst/>
              <a:rect l="l" t="t" r="r" b="b"/>
              <a:pathLst>
                <a:path w="3059669" h="611315">
                  <a:moveTo>
                    <a:pt x="33987" y="0"/>
                  </a:moveTo>
                  <a:lnTo>
                    <a:pt x="3025681" y="0"/>
                  </a:lnTo>
                  <a:cubicBezTo>
                    <a:pt x="3044452" y="0"/>
                    <a:pt x="3059669" y="15217"/>
                    <a:pt x="3059669" y="33987"/>
                  </a:cubicBezTo>
                  <a:lnTo>
                    <a:pt x="3059669" y="577327"/>
                  </a:lnTo>
                  <a:cubicBezTo>
                    <a:pt x="3059669" y="596098"/>
                    <a:pt x="3044452" y="611315"/>
                    <a:pt x="3025681" y="611315"/>
                  </a:cubicBezTo>
                  <a:lnTo>
                    <a:pt x="33987" y="611315"/>
                  </a:lnTo>
                  <a:cubicBezTo>
                    <a:pt x="15217" y="611315"/>
                    <a:pt x="0" y="596098"/>
                    <a:pt x="0" y="577327"/>
                  </a:cubicBezTo>
                  <a:lnTo>
                    <a:pt x="0" y="33987"/>
                  </a:lnTo>
                  <a:cubicBezTo>
                    <a:pt x="0" y="15217"/>
                    <a:pt x="15217" y="0"/>
                    <a:pt x="33987" y="0"/>
                  </a:cubicBezTo>
                  <a:close/>
                </a:path>
              </a:pathLst>
            </a:custGeom>
            <a:solidFill>
              <a:srgbClr val="393BE5">
                <a:alpha val="6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059669" cy="630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4951" y="1527964"/>
            <a:ext cx="11231398" cy="12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9999">
                <a:solidFill>
                  <a:srgbClr val="FFFFFF"/>
                </a:solidFill>
                <a:latin typeface="Maragsa"/>
                <a:ea typeface="Maragsa"/>
                <a:cs typeface="Maragsa"/>
                <a:sym typeface="Maragsa"/>
              </a:rPr>
              <a:t>El nuevo nacimient0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457</Words>
  <Application>Microsoft Macintosh PowerPoint</Application>
  <PresentationFormat>Personalizado</PresentationFormat>
  <Paragraphs>48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8" baseType="lpstr">
      <vt:lpstr>Oswald Bold</vt:lpstr>
      <vt:lpstr>Open Sans</vt:lpstr>
      <vt:lpstr>Open Sauce Bold</vt:lpstr>
      <vt:lpstr>Arial</vt:lpstr>
      <vt:lpstr>JetBrains Mono</vt:lpstr>
      <vt:lpstr>Oswald</vt:lpstr>
      <vt:lpstr>DIN Next Condensed Italics</vt:lpstr>
      <vt:lpstr>Maragsa</vt:lpstr>
      <vt:lpstr>Archivo Black</vt:lpstr>
      <vt:lpstr>Montserrat Bold</vt:lpstr>
      <vt:lpstr>Open Sans Bold</vt:lpstr>
      <vt:lpstr>Montserrat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C2 El Reino de Dios: Cristo reina sobre todog</dc:title>
  <cp:lastModifiedBy>Esteban Campos</cp:lastModifiedBy>
  <cp:revision>2</cp:revision>
  <dcterms:created xsi:type="dcterms:W3CDTF">2006-08-16T00:00:00Z</dcterms:created>
  <dcterms:modified xsi:type="dcterms:W3CDTF">2025-06-12T14:58:20Z</dcterms:modified>
  <dc:identifier>DAGofzg2a4k</dc:identifier>
</cp:coreProperties>
</file>