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7" r:id="rId4"/>
    <p:sldId id="282" r:id="rId5"/>
    <p:sldId id="278" r:id="rId6"/>
    <p:sldId id="279" r:id="rId7"/>
    <p:sldId id="280" r:id="rId8"/>
    <p:sldId id="281" r:id="rId9"/>
    <p:sldId id="283" r:id="rId10"/>
    <p:sldId id="275" r:id="rId11"/>
    <p:sldId id="274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2EF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10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859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077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782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2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073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30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902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990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084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7001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F421C55-F034-44DD-8255-953EEBE6FB01}" type="datetimeFigureOut">
              <a:rPr lang="es-CL" smtClean="0"/>
              <a:t>02-07-2020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5F7481-375C-4449-9912-21EAA50694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066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l/url?sa=i&amp;url=https://www.monumentos.gob.cl/monumentos/monumentos-historicos/sede-embajada-argentina-chile&amp;psig=AOvVaw2b0VACnsTEY6DTCb5IMFtA&amp;ust=1593135047391000&amp;source=images&amp;cd=vfe&amp;ved=0CA0QjhxqFwoTCMiqyOLom-oCFQAAAAAdAAAAABAD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ile.gob.cl/chile/xplica/que-son-las-embajadas-consulados-y-mision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X-jC2xcuow&amp;fbclid=IwAR2PK2HiAc3t3srjP70EbbbHo-GweqzZ-Gb3YC3yj4Ewbj6QBsOTBZHFuQ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6E769E01-7D33-470B-97B3-D76AFC636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092" y="1631270"/>
            <a:ext cx="11167500" cy="1388165"/>
          </a:xfrm>
        </p:spPr>
        <p:txBody>
          <a:bodyPr>
            <a:noAutofit/>
          </a:bodyPr>
          <a:lstStyle/>
          <a:p>
            <a:pPr algn="just"/>
            <a:r>
              <a:rPr lang="es-C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</a:t>
            </a:r>
            <a:r>
              <a:rPr lang="es-C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Pablo, </a:t>
            </a:r>
            <a:r>
              <a:rPr lang="es-C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embajador de </a:t>
            </a:r>
            <a:r>
              <a:rPr lang="es-C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Cristo. </a:t>
            </a:r>
          </a:p>
          <a:p>
            <a:pPr algn="just"/>
            <a:r>
              <a:rPr lang="es-C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r>
              <a:rPr lang="es-C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 </a:t>
            </a:r>
            <a:r>
              <a:rPr lang="es-C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conversión de Saulo.</a:t>
            </a:r>
            <a:endParaRPr lang="es-CL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3D6A02-F330-42F7-B197-40AAA1611DE6}"/>
              </a:ext>
            </a:extLst>
          </p:cNvPr>
          <p:cNvSpPr txBox="1"/>
          <p:nvPr/>
        </p:nvSpPr>
        <p:spPr>
          <a:xfrm>
            <a:off x="1126435" y="3967544"/>
            <a:ext cx="10296939" cy="13542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Arial" panose="020B0604020202020204" pitchFamily="34" charset="0"/>
                <a:cs typeface="Arial" panose="020B0604020202020204" pitchFamily="34" charset="0"/>
              </a:rPr>
              <a:t>Objetivo de </a:t>
            </a:r>
            <a:r>
              <a:rPr lang="es-C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Aprendizaje 1:</a:t>
            </a:r>
          </a:p>
          <a:p>
            <a:pPr algn="ctr"/>
            <a:r>
              <a:rPr lang="es-C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Conocer la Historia de Pablo. </a:t>
            </a:r>
            <a:endParaRPr lang="es-CL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L" dirty="0"/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" y="310114"/>
            <a:ext cx="3679508" cy="7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35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761" y="316419"/>
            <a:ext cx="11487954" cy="59400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L" sz="30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 tus respuestas en el cuaderno.</a:t>
            </a:r>
          </a:p>
          <a:p>
            <a:pPr algn="ctr"/>
            <a:endParaRPr lang="es-CL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es-C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fue la relación que tuvo Saulo con Esteban? </a:t>
            </a:r>
          </a:p>
          <a:p>
            <a:pPr algn="ctr"/>
            <a:r>
              <a:rPr lang="es-C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(Hechos 7:54-60)</a:t>
            </a:r>
          </a:p>
          <a:p>
            <a:pPr algn="ctr"/>
            <a:r>
              <a:rPr lang="es-C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¿Qué acciones hizo Saulo para detener a los cristianos, los seguidores de Jesús? </a:t>
            </a:r>
          </a:p>
          <a:p>
            <a:pPr algn="ctr"/>
            <a:r>
              <a:rPr lang="es-C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(Hechos 2:1-3)</a:t>
            </a:r>
          </a:p>
          <a:p>
            <a:pPr algn="ctr"/>
            <a:r>
              <a:rPr lang="es-C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¿Qué le aconteció a Saulo yendo de camino hacia la ciudad de Damasco? </a:t>
            </a:r>
          </a:p>
          <a:p>
            <a:pPr algn="ctr"/>
            <a:r>
              <a:rPr lang="es-C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(Hechos 9:1-19)</a:t>
            </a:r>
          </a:p>
          <a:p>
            <a:pPr algn="ctr"/>
            <a:endParaRPr lang="es-CL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¿Qué información declara Pablo en su carta a la ciudad de Filipo, en el capítulo 3?</a:t>
            </a:r>
          </a:p>
          <a:p>
            <a:pPr algn="just"/>
            <a:r>
              <a:rPr lang="es-C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Versículos 5 y 6.</a:t>
            </a:r>
          </a:p>
          <a:p>
            <a:pPr algn="just"/>
            <a:endParaRPr lang="es-CL" sz="2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L" sz="25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Versículos 7 al 14.</a:t>
            </a:r>
          </a:p>
        </p:txBody>
      </p:sp>
    </p:spTree>
    <p:extLst>
      <p:ext uri="{BB962C8B-B14F-4D97-AF65-F5344CB8AC3E}">
        <p14:creationId xmlns:p14="http://schemas.microsoft.com/office/powerpoint/2010/main" val="170498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AA66DA0-3F96-474B-BAF3-1FE7916913D9}"/>
              </a:ext>
            </a:extLst>
          </p:cNvPr>
          <p:cNvSpPr txBox="1"/>
          <p:nvPr/>
        </p:nvSpPr>
        <p:spPr>
          <a:xfrm>
            <a:off x="147641" y="305068"/>
            <a:ext cx="119009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III.</a:t>
            </a:r>
            <a:endParaRPr lang="es-CL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Para concluir, coméntanos ¿Qué te pareció hasta aquí la historia de Saulo de Tarso?</a:t>
            </a:r>
          </a:p>
          <a:p>
            <a:pPr algn="ctr"/>
            <a:r>
              <a:rPr lang="es-CL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Déjanos algún posteo…</a:t>
            </a:r>
            <a:endParaRPr lang="es-CL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Definición de Postear (informática y redes sociales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7" b="2737"/>
          <a:stretch/>
        </p:blipFill>
        <p:spPr bwMode="auto">
          <a:xfrm>
            <a:off x="3129565" y="2717442"/>
            <a:ext cx="6207617" cy="35159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0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A32E42A-7322-4DF5-B8BC-EE5F3C0DF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5" y="344487"/>
            <a:ext cx="10011355" cy="2136824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2F3903C-285C-47A3-8D6A-EC6F9661855D}"/>
              </a:ext>
            </a:extLst>
          </p:cNvPr>
          <p:cNvSpPr txBox="1"/>
          <p:nvPr/>
        </p:nvSpPr>
        <p:spPr>
          <a:xfrm>
            <a:off x="797170" y="2613074"/>
            <a:ext cx="10713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/>
              <a:t>No olvides tomar todas las </a:t>
            </a:r>
            <a:r>
              <a:rPr lang="es-CL" sz="3600" dirty="0" smtClean="0"/>
              <a:t>precauciones: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CL" sz="3600" dirty="0" smtClean="0"/>
              <a:t>Quedarte </a:t>
            </a:r>
            <a:r>
              <a:rPr lang="es-CL" sz="3600" dirty="0"/>
              <a:t>en casa, disfrutar la familia y colaborar en lo que puedas</a:t>
            </a:r>
            <a:r>
              <a:rPr lang="es-CL" sz="3600" dirty="0" smtClean="0"/>
              <a:t>.</a:t>
            </a:r>
            <a:endParaRPr lang="es-CL" sz="3600" dirty="0"/>
          </a:p>
        </p:txBody>
      </p:sp>
      <p:sp>
        <p:nvSpPr>
          <p:cNvPr id="4" name="Rectángulo 3"/>
          <p:cNvSpPr/>
          <p:nvPr/>
        </p:nvSpPr>
        <p:spPr>
          <a:xfrm>
            <a:off x="404949" y="4869454"/>
            <a:ext cx="112568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s-CL" sz="2500" spc="-285" dirty="0">
                <a:latin typeface="Arial"/>
                <a:cs typeface="Arial"/>
              </a:rPr>
              <a:t>Te  </a:t>
            </a:r>
            <a:r>
              <a:rPr lang="es-CL" sz="2500" spc="-85" dirty="0">
                <a:latin typeface="Arial"/>
                <a:cs typeface="Arial"/>
              </a:rPr>
              <a:t>animo </a:t>
            </a:r>
            <a:r>
              <a:rPr lang="es-CL" sz="2500" spc="-170" dirty="0">
                <a:latin typeface="Arial"/>
                <a:cs typeface="Arial"/>
              </a:rPr>
              <a:t>a </a:t>
            </a:r>
            <a:r>
              <a:rPr lang="es-CL" sz="2500" spc="-90" dirty="0">
                <a:latin typeface="Arial"/>
                <a:cs typeface="Arial"/>
              </a:rPr>
              <a:t>enviar un </a:t>
            </a:r>
            <a:r>
              <a:rPr lang="es-CL" sz="2500" spc="-70" dirty="0">
                <a:latin typeface="Arial"/>
                <a:cs typeface="Arial"/>
              </a:rPr>
              <a:t>registro </a:t>
            </a:r>
            <a:r>
              <a:rPr lang="es-CL" sz="2500" spc="-70" dirty="0" smtClean="0">
                <a:latin typeface="Arial"/>
                <a:cs typeface="Arial"/>
              </a:rPr>
              <a:t>fotográfico </a:t>
            </a:r>
            <a:r>
              <a:rPr lang="es-CL" sz="2500" spc="-100" dirty="0" smtClean="0">
                <a:latin typeface="Arial"/>
                <a:cs typeface="Arial"/>
              </a:rPr>
              <a:t>de </a:t>
            </a:r>
            <a:r>
              <a:rPr lang="es-CL" sz="2500" spc="15" dirty="0">
                <a:latin typeface="Arial"/>
                <a:cs typeface="Arial"/>
              </a:rPr>
              <a:t>tu</a:t>
            </a:r>
            <a:r>
              <a:rPr lang="es-CL" sz="2500" spc="-275" dirty="0">
                <a:latin typeface="Arial"/>
                <a:cs typeface="Arial"/>
              </a:rPr>
              <a:t> </a:t>
            </a:r>
            <a:r>
              <a:rPr lang="es-CL" sz="2500" spc="-60" dirty="0">
                <a:latin typeface="Arial"/>
                <a:cs typeface="Arial"/>
              </a:rPr>
              <a:t>trabajo al </a:t>
            </a:r>
            <a:r>
              <a:rPr lang="es-CL" sz="2500" spc="-105" dirty="0">
                <a:latin typeface="Arial"/>
                <a:cs typeface="Arial"/>
              </a:rPr>
              <a:t>WhatsApp </a:t>
            </a:r>
            <a:r>
              <a:rPr lang="es-CL" sz="2500" spc="-105" dirty="0" smtClean="0">
                <a:latin typeface="Arial"/>
                <a:cs typeface="Arial"/>
              </a:rPr>
              <a:t>de tu Profesor (a)</a:t>
            </a:r>
            <a:endParaRPr lang="es-CL" sz="2500" spc="-105" dirty="0"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13953" y="5610035"/>
            <a:ext cx="405046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CL" sz="2000" i="1" spc="-105" dirty="0">
                <a:latin typeface="Arial"/>
                <a:cs typeface="Arial"/>
              </a:rPr>
              <a:t>¡</a:t>
            </a:r>
            <a:r>
              <a:rPr lang="es-CL" sz="2500" i="1" spc="-105" dirty="0">
                <a:latin typeface="Arial"/>
                <a:cs typeface="Arial"/>
              </a:rPr>
              <a:t>DIOS te bendiga y te guarde!</a:t>
            </a:r>
            <a:endParaRPr lang="es-CL" sz="25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68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50231-B3DD-41CC-8583-6D2AC808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305" y="398584"/>
            <a:ext cx="4652889" cy="726831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</a:rPr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639A5F-7912-480C-BA5F-1B3D3E4F1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13" y="1550376"/>
            <a:ext cx="10851173" cy="4038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s-C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 en tu </a:t>
            </a:r>
            <a:r>
              <a:rPr lang="es-C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cuaderno: nombre </a:t>
            </a:r>
            <a:r>
              <a:rPr lang="es-C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C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</a:t>
            </a:r>
            <a:r>
              <a:rPr lang="es-C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fecha,  </a:t>
            </a:r>
            <a:r>
              <a:rPr lang="es-C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es-C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C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clase.</a:t>
            </a:r>
            <a:endParaRPr lang="es-C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lectura a las porciones bíblicas señaladas aquí y también en tu Biblia.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CL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 las actividades </a:t>
            </a:r>
            <a:r>
              <a:rPr lang="es-CL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indicadas.</a:t>
            </a:r>
            <a:endParaRPr lang="es-CL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s-C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AA66DA0-3F96-474B-BAF3-1FE7916913D9}"/>
              </a:ext>
            </a:extLst>
          </p:cNvPr>
          <p:cNvSpPr txBox="1"/>
          <p:nvPr/>
        </p:nvSpPr>
        <p:spPr>
          <a:xfrm>
            <a:off x="147641" y="305068"/>
            <a:ext cx="11900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¿Has visitado alguna vez una embajada…</a:t>
            </a:r>
          </a:p>
          <a:p>
            <a:pPr algn="ctr"/>
            <a:r>
              <a:rPr lang="es-CL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Conoces la labor de un embajador?</a:t>
            </a:r>
            <a:endParaRPr lang="es-CL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Sede de la Embajada de Argentina en Chile | Consejo de Monument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2" y="2104452"/>
            <a:ext cx="6191250" cy="384810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109138" y="2104452"/>
            <a:ext cx="4687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u="sng" dirty="0" smtClean="0">
                <a:solidFill>
                  <a:srgbClr val="002060"/>
                </a:solidFill>
                <a:latin typeface="Roboto"/>
                <a:hlinkClick r:id="rId3"/>
              </a:rPr>
              <a:t>Sede </a:t>
            </a:r>
            <a:r>
              <a:rPr lang="es-CL" u="sng" dirty="0">
                <a:solidFill>
                  <a:srgbClr val="002060"/>
                </a:solidFill>
                <a:latin typeface="Roboto"/>
                <a:hlinkClick r:id="rId3"/>
              </a:rPr>
              <a:t>de la Embajada de Argentina en Chile</a:t>
            </a:r>
            <a:endParaRPr lang="es-CL" b="0" i="0" dirty="0">
              <a:solidFill>
                <a:srgbClr val="002060"/>
              </a:solidFill>
              <a:effectLst/>
              <a:latin typeface="Roboto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09138" y="2851893"/>
            <a:ext cx="46879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srgbClr val="000000"/>
                </a:solidFill>
                <a:latin typeface="Verdana" panose="020B0604030504040204" pitchFamily="34" charset="0"/>
              </a:rPr>
              <a:t>Las </a:t>
            </a:r>
            <a:r>
              <a:rPr lang="es-CL" b="1" dirty="0">
                <a:solidFill>
                  <a:srgbClr val="000000"/>
                </a:solidFill>
                <a:latin typeface="Verdana" panose="020B0604030504040204" pitchFamily="34" charset="0"/>
              </a:rPr>
              <a:t>Embajadas</a:t>
            </a:r>
            <a:r>
              <a:rPr lang="es-CL" dirty="0">
                <a:solidFill>
                  <a:srgbClr val="000000"/>
                </a:solidFill>
                <a:latin typeface="Verdana" panose="020B0604030504040204" pitchFamily="34" charset="0"/>
              </a:rPr>
              <a:t> son la </a:t>
            </a:r>
            <a:r>
              <a:rPr lang="es-CL" b="1" dirty="0">
                <a:solidFill>
                  <a:srgbClr val="000000"/>
                </a:solidFill>
                <a:latin typeface="Verdana" panose="020B0604030504040204" pitchFamily="34" charset="0"/>
              </a:rPr>
              <a:t>representación diplomática</a:t>
            </a:r>
            <a:r>
              <a:rPr lang="es-CL" dirty="0">
                <a:solidFill>
                  <a:srgbClr val="000000"/>
                </a:solidFill>
                <a:latin typeface="Verdana" panose="020B0604030504040204" pitchFamily="34" charset="0"/>
              </a:rPr>
              <a:t> del gobierno </a:t>
            </a:r>
            <a:r>
              <a:rPr lang="es-CL" dirty="0" smtClean="0">
                <a:solidFill>
                  <a:srgbClr val="000000"/>
                </a:solidFill>
                <a:latin typeface="Verdana" panose="020B0604030504040204" pitchFamily="34" charset="0"/>
              </a:rPr>
              <a:t>de un país </a:t>
            </a:r>
            <a:r>
              <a:rPr lang="es-CL" dirty="0">
                <a:solidFill>
                  <a:srgbClr val="000000"/>
                </a:solidFill>
                <a:latin typeface="Verdana" panose="020B0604030504040204" pitchFamily="34" charset="0"/>
              </a:rPr>
              <a:t>ante </a:t>
            </a:r>
            <a:r>
              <a:rPr lang="es-CL" dirty="0" smtClean="0">
                <a:solidFill>
                  <a:srgbClr val="000000"/>
                </a:solidFill>
                <a:latin typeface="Verdana" panose="020B0604030504040204" pitchFamily="34" charset="0"/>
              </a:rPr>
              <a:t>el </a:t>
            </a:r>
            <a:r>
              <a:rPr lang="es-CL" dirty="0">
                <a:solidFill>
                  <a:srgbClr val="000000"/>
                </a:solidFill>
                <a:latin typeface="Verdana" panose="020B0604030504040204" pitchFamily="34" charset="0"/>
              </a:rPr>
              <a:t>gobierno de otro país</a:t>
            </a:r>
            <a:r>
              <a:rPr lang="es-CL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endParaRPr lang="es-CL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s-CL" dirty="0" smtClean="0">
                <a:solidFill>
                  <a:srgbClr val="000000"/>
                </a:solidFill>
                <a:latin typeface="Verdana" panose="020B0604030504040204" pitchFamily="34" charset="0"/>
              </a:rPr>
              <a:t>Para más información sobre nuestra nación de Chile, visita:</a:t>
            </a:r>
          </a:p>
          <a:p>
            <a:r>
              <a:rPr lang="es-CL" dirty="0">
                <a:hlinkClick r:id="rId4"/>
              </a:rPr>
              <a:t>https://chile.gob.cl/chile/xplica/que-son-las-embajadas-consulados-y-misiones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67242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32086" y="316419"/>
            <a:ext cx="5986154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CL" sz="3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</a:t>
            </a:r>
            <a:r>
              <a:rPr lang="es-CL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  <a:p>
            <a:pPr algn="ctr"/>
            <a:r>
              <a:rPr 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Lee la siguiente historia: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8914" r="42636" b="14184"/>
          <a:stretch/>
        </p:blipFill>
        <p:spPr>
          <a:xfrm>
            <a:off x="2393267" y="1455312"/>
            <a:ext cx="7463792" cy="489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7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1361" t="18088" r="22614" b="7637"/>
          <a:stretch/>
        </p:blipFill>
        <p:spPr>
          <a:xfrm>
            <a:off x="5989982" y="2227731"/>
            <a:ext cx="5969451" cy="44494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397" t="18970" r="51795" b="19939"/>
          <a:stretch/>
        </p:blipFill>
        <p:spPr>
          <a:xfrm>
            <a:off x="193184" y="244699"/>
            <a:ext cx="6220495" cy="446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58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559" t="15801" r="22713" b="9283"/>
          <a:stretch/>
        </p:blipFill>
        <p:spPr>
          <a:xfrm>
            <a:off x="231821" y="225929"/>
            <a:ext cx="5978146" cy="45183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786" t="19375" r="23111" b="6712"/>
          <a:stretch/>
        </p:blipFill>
        <p:spPr>
          <a:xfrm>
            <a:off x="6188765" y="2251865"/>
            <a:ext cx="5817706" cy="438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7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416" t="17306" r="22668" b="8237"/>
          <a:stretch/>
        </p:blipFill>
        <p:spPr>
          <a:xfrm>
            <a:off x="225285" y="225286"/>
            <a:ext cx="6638179" cy="49695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380" t="15579" r="22602" b="10507"/>
          <a:stretch/>
        </p:blipFill>
        <p:spPr>
          <a:xfrm>
            <a:off x="5381180" y="1749287"/>
            <a:ext cx="6574118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5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380" t="19248" r="22703" b="7020"/>
          <a:stretch/>
        </p:blipFill>
        <p:spPr>
          <a:xfrm>
            <a:off x="251792" y="251791"/>
            <a:ext cx="6506785" cy="482379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1481" t="16712" r="22704" b="8831"/>
          <a:stretch/>
        </p:blipFill>
        <p:spPr>
          <a:xfrm>
            <a:off x="5733742" y="1974574"/>
            <a:ext cx="6219688" cy="46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7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6670" y="316419"/>
            <a:ext cx="11024316" cy="29546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L" sz="3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II</a:t>
            </a:r>
            <a:r>
              <a:rPr lang="es-CL" sz="3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 el siguiente video:</a:t>
            </a:r>
          </a:p>
          <a:p>
            <a:pPr algn="ctr"/>
            <a:r>
              <a:rPr lang="es-CL" sz="3200" dirty="0">
                <a:hlinkClick r:id="rId2"/>
              </a:rPr>
              <a:t>https://www.youtube.com/watch?v=gX-jC2xcuow&amp;fbclid=IwAR2PK2HiAc3t3srjP70EbbbHo-GweqzZ-Gb3YC3yj4Ewbj6QBsOTBZHFuQo</a:t>
            </a:r>
            <a:endParaRPr lang="es-C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Y responde las preguntas.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039414" y="3696237"/>
            <a:ext cx="6259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 smtClean="0">
                <a:solidFill>
                  <a:srgbClr val="002060"/>
                </a:solidFill>
              </a:rPr>
              <a:t>Base bíblica:</a:t>
            </a:r>
          </a:p>
          <a:p>
            <a:pPr algn="ctr"/>
            <a:r>
              <a:rPr lang="es-CL" sz="4000" b="1" dirty="0" smtClean="0">
                <a:solidFill>
                  <a:srgbClr val="002060"/>
                </a:solidFill>
              </a:rPr>
              <a:t>Hechos </a:t>
            </a:r>
            <a:r>
              <a:rPr lang="es-CL" sz="4000" b="1" dirty="0">
                <a:solidFill>
                  <a:srgbClr val="002060"/>
                </a:solidFill>
              </a:rPr>
              <a:t>7:58-8:1; 9:1-19; </a:t>
            </a:r>
            <a:endParaRPr lang="es-CL" sz="4000" b="1" dirty="0" smtClean="0">
              <a:solidFill>
                <a:srgbClr val="002060"/>
              </a:solidFill>
            </a:endParaRPr>
          </a:p>
          <a:p>
            <a:pPr algn="ctr"/>
            <a:r>
              <a:rPr lang="es-CL" sz="4000" b="1" dirty="0" smtClean="0">
                <a:solidFill>
                  <a:srgbClr val="002060"/>
                </a:solidFill>
              </a:rPr>
              <a:t>Filipenses 3:3-14. </a:t>
            </a:r>
            <a:endParaRPr lang="es-CL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7929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1336</TotalTime>
  <Words>295</Words>
  <Application>Microsoft Office PowerPoint</Application>
  <PresentationFormat>Panorámica</PresentationFormat>
  <Paragraphs>44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Corbel</vt:lpstr>
      <vt:lpstr>Roboto</vt:lpstr>
      <vt:lpstr>Verdana</vt:lpstr>
      <vt:lpstr>Wingdings</vt:lpstr>
      <vt:lpstr>Base</vt:lpstr>
      <vt:lpstr>Presentación de PowerPoint</vt:lpstr>
      <vt:lpstr>INSTRUCCIONES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</dc:creator>
  <cp:lastModifiedBy>HP</cp:lastModifiedBy>
  <cp:revision>124</cp:revision>
  <dcterms:created xsi:type="dcterms:W3CDTF">2020-05-18T07:45:15Z</dcterms:created>
  <dcterms:modified xsi:type="dcterms:W3CDTF">2020-07-02T20:46:51Z</dcterms:modified>
</cp:coreProperties>
</file>